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7" r:id="rId4"/>
    <p:sldId id="276" r:id="rId5"/>
    <p:sldId id="277" r:id="rId6"/>
    <p:sldId id="259" r:id="rId7"/>
    <p:sldId id="280" r:id="rId8"/>
    <p:sldId id="282" r:id="rId9"/>
    <p:sldId id="270" r:id="rId10"/>
    <p:sldId id="281" r:id="rId11"/>
    <p:sldId id="273" r:id="rId12"/>
    <p:sldId id="271" r:id="rId13"/>
    <p:sldId id="274" r:id="rId14"/>
    <p:sldId id="272" r:id="rId15"/>
    <p:sldId id="275" r:id="rId16"/>
    <p:sldId id="260" r:id="rId17"/>
    <p:sldId id="278" r:id="rId18"/>
    <p:sldId id="279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84" r:id="rId29"/>
    <p:sldId id="283" r:id="rId30"/>
    <p:sldId id="288" r:id="rId31"/>
    <p:sldId id="286" r:id="rId32"/>
    <p:sldId id="285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2520" autoAdjust="0"/>
  </p:normalViewPr>
  <p:slideViewPr>
    <p:cSldViewPr>
      <p:cViewPr varScale="1">
        <p:scale>
          <a:sx n="108" d="100"/>
          <a:sy n="108" d="100"/>
        </p:scale>
        <p:origin x="21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CCD1-CA12-4AF3-B057-6383C961CAE2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14B1-EB44-4F2F-BA46-587098C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6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orthern_Hemisphere" TargetMode="External"/><Relationship Id="rId13" Type="http://schemas.openxmlformats.org/officeDocument/2006/relationships/hyperlink" Target="http://en.wikipedia.org/wiki/Stamen" TargetMode="External"/><Relationship Id="rId3" Type="http://schemas.openxmlformats.org/officeDocument/2006/relationships/hyperlink" Target="http://en.wikipedia.org/wiki/Genus" TargetMode="External"/><Relationship Id="rId7" Type="http://schemas.openxmlformats.org/officeDocument/2006/relationships/hyperlink" Target="http://en.wikipedia.org/wiki/Succulents" TargetMode="External"/><Relationship Id="rId12" Type="http://schemas.openxmlformats.org/officeDocument/2006/relationships/hyperlink" Target="http://en.wikipedia.org/wiki/Petal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edum#cite_note-2" TargetMode="External"/><Relationship Id="rId11" Type="http://schemas.openxmlformats.org/officeDocument/2006/relationships/hyperlink" Target="http://en.wikipedia.org/wiki/Shrub" TargetMode="External"/><Relationship Id="rId5" Type="http://schemas.openxmlformats.org/officeDocument/2006/relationships/hyperlink" Target="http://en.wikipedia.org/wiki/Crassulaceae" TargetMode="External"/><Relationship Id="rId10" Type="http://schemas.openxmlformats.org/officeDocument/2006/relationships/hyperlink" Target="http://en.wikipedia.org/wiki/Herbaceous_plant" TargetMode="External"/><Relationship Id="rId4" Type="http://schemas.openxmlformats.org/officeDocument/2006/relationships/hyperlink" Target="http://en.wikipedia.org/wiki/Flowering_plant" TargetMode="External"/><Relationship Id="rId9" Type="http://schemas.openxmlformats.org/officeDocument/2006/relationships/hyperlink" Target="http://en.wikipedia.org/wiki/Annual_plan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ntral_Lond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hoenicurus" TargetMode="External"/><Relationship Id="rId3" Type="http://schemas.openxmlformats.org/officeDocument/2006/relationships/hyperlink" Target="http://en.wikipedia.org/wiki/Laban_Dance_Centre" TargetMode="External"/><Relationship Id="rId7" Type="http://schemas.openxmlformats.org/officeDocument/2006/relationships/hyperlink" Target="http://en.wikipedia.org/wiki/Redstar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Bird" TargetMode="External"/><Relationship Id="rId5" Type="http://schemas.openxmlformats.org/officeDocument/2006/relationships/hyperlink" Target="http://en.wikipedia.org/wiki/Passerine" TargetMode="External"/><Relationship Id="rId4" Type="http://schemas.openxmlformats.org/officeDocument/2006/relationships/hyperlink" Target="http://en.wikipedia.org/wiki/Black_Redstar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150+ from http://www.3riverswetweather.org/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Intensive green roofs have greater than six inches of substrate. Intensive green roofs are particularly attractive for developers, property owners, and municipalities, in areas where land prices command a premium, but property owners want to provide some of the amenities associated with parks.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26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http://www.3riverswetweather.org/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Semi-Intensive: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Semi-intensive green roofs can be defined as a hybrid between intensive and extensive green roofs, where at least 25 percent of the roof square footage is above or below the six inch threshold. Semi-intensive and intensive green roofs are designed to be used by the public or building tenants as a park or relaxation area. However, they also require greater capital and maintenance investments than extensive green roofs.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0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Name: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Chicago City Hall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2001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City of Chicago,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Environment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Chicago, IL, USA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Type: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Municipal/Government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Semi-Extensive, Test/Research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Single Source Provider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20300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sq.ft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1.5%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Accessible, Private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Submitted by: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Linda S. Velazquez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Designers/Manufacturers of Record: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Greenroof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Roofscapes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 (now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Roofmeadow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Roofscapes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Contractor: Church Landscape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Landscape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Architect: Conservation Design Forum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Architect: McDonough + Partners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Engineer: Roy F. Weston, Inc.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Contractor: Bennett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Brosseau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Roofing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Waterproofing: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Sarnafil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Greenroof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Consultant: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J?rg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Breuning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 Roof Service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8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5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/>
              </a:rPr>
              <a:t>Project Name:</a:t>
            </a:r>
            <a:r>
              <a:rPr lang="en-US" dirty="0" smtClean="0">
                <a:effectLst/>
              </a:rPr>
              <a:t> ESRI Canada's Garden in the Sky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Year:</a:t>
            </a:r>
            <a:r>
              <a:rPr lang="en-US" dirty="0" smtClean="0">
                <a:effectLst/>
              </a:rPr>
              <a:t> 2009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Owner:</a:t>
            </a:r>
            <a:r>
              <a:rPr lang="en-US" dirty="0" smtClean="0">
                <a:effectLst/>
              </a:rPr>
              <a:t> ESRI Canada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Location:</a:t>
            </a:r>
            <a:r>
              <a:rPr lang="en-US" dirty="0" smtClean="0">
                <a:effectLst/>
              </a:rPr>
              <a:t> Toronto, Canada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Building Type:</a:t>
            </a:r>
            <a:r>
              <a:rPr lang="en-US" dirty="0" smtClean="0">
                <a:effectLst/>
              </a:rPr>
              <a:t> Corporate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Type:</a:t>
            </a:r>
            <a:r>
              <a:rPr lang="en-US" dirty="0" smtClean="0">
                <a:effectLst/>
              </a:rPr>
              <a:t> Extensive &amp; Intensive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System:</a:t>
            </a:r>
            <a:r>
              <a:rPr lang="en-US" dirty="0" smtClean="0">
                <a:effectLst/>
              </a:rPr>
              <a:t> Single Source Provider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Size:</a:t>
            </a:r>
            <a:r>
              <a:rPr lang="en-US" dirty="0" smtClean="0">
                <a:effectLst/>
              </a:rPr>
              <a:t> 7500 </a:t>
            </a:r>
            <a:r>
              <a:rPr lang="en-US" dirty="0" err="1" smtClean="0">
                <a:effectLst/>
              </a:rPr>
              <a:t>sq.ft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Slope:</a:t>
            </a:r>
            <a:r>
              <a:rPr lang="en-US" dirty="0" smtClean="0">
                <a:effectLst/>
              </a:rPr>
              <a:t> 1%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Access:</a:t>
            </a:r>
            <a:r>
              <a:rPr lang="en-US" dirty="0" smtClean="0">
                <a:effectLst/>
              </a:rPr>
              <a:t> Accessible, Private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Submitted by:</a:t>
            </a:r>
            <a:r>
              <a:rPr lang="en-US" dirty="0" smtClean="0">
                <a:effectLst/>
              </a:rPr>
              <a:t> Josephine Chan, ESRI Canada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Designers/Manufacturers of Record: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Landscape Architect: Scott Torrance Landscape Architect Inc.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Landscape Contractor/Installation: Gardens in the Sky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Modular </a:t>
            </a:r>
            <a:r>
              <a:rPr lang="en-US" dirty="0" err="1" smtClean="0">
                <a:effectLst/>
              </a:rPr>
              <a:t>Greenroof</a:t>
            </a:r>
            <a:r>
              <a:rPr lang="en-US" dirty="0" smtClean="0">
                <a:effectLst/>
              </a:rPr>
              <a:t> System: </a:t>
            </a:r>
            <a:r>
              <a:rPr lang="en-US" dirty="0" err="1" smtClean="0">
                <a:effectLst/>
              </a:rPr>
              <a:t>LiveRoof</a:t>
            </a:r>
            <a:r>
              <a:rPr lang="en-US" dirty="0" smtClean="0">
                <a:effectLst/>
              </a:rPr>
              <a:t> Hybrid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7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Name: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Baltimore Convention Center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City of Baltimore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Baltimore, MD, USA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Type: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Commercial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Extensive &amp; Intensive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Single Source Provider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28000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sq.ft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Accessible, Open to Public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Submitted by: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Barrett Company &amp; National Roofing Co.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Designers/Manufacturers of Record: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Architect: Chris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Labosky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LEED AP, Gant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Brunnett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Architecture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Contractors: Chuck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Sadowski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Project Manager, National Roofing Co., Inc.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Waterproofing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Greenroof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Supplier: Barrett Company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Greenroof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Greenroof-Roofscapes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Consultant: Barrett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Yale University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Smilow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Cancer Hospital, New Haven, Connecticut, USA!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is an intensive green roof project we constructed last in 2009. This project is located on the seventh floor of the Yale University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Smilow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Cancer Hospital. It contains a 90 foot water feature as well as 3,200 sq. ft. of clay pavers. The architectural firm who designed this project was Towers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Inc. Photo by Albert Leavitt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http://www.3riverswetweather.org/</a:t>
            </a:r>
          </a:p>
          <a:p>
            <a:pPr rtl="0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Extensive: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Extensive green roofs have four inches or less of growing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medium.Extensive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 roofs provide many of the environmental benefits of intensive green roofs, but they are designed to be very low-maintenance and are not typically designed for public access.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Project Name:</a:t>
            </a:r>
            <a:r>
              <a:rPr lang="en-US" dirty="0" smtClean="0">
                <a:effectLst/>
              </a:rPr>
              <a:t> Frances Bunzl Administration Center of the High Museum of Art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Year:</a:t>
            </a:r>
            <a:r>
              <a:rPr lang="en-US" dirty="0" smtClean="0">
                <a:effectLst/>
              </a:rPr>
              <a:t> 2008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Owner:</a:t>
            </a:r>
            <a:r>
              <a:rPr lang="en-US" dirty="0" smtClean="0">
                <a:effectLst/>
              </a:rPr>
              <a:t> High Museum of Art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Location:</a:t>
            </a:r>
            <a:r>
              <a:rPr lang="en-US" dirty="0" smtClean="0">
                <a:effectLst/>
              </a:rPr>
              <a:t> Atlanta, GA, USA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Building Type:</a:t>
            </a:r>
            <a:r>
              <a:rPr lang="en-US" dirty="0" smtClean="0">
                <a:effectLst/>
              </a:rPr>
              <a:t> Museum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Type:</a:t>
            </a:r>
            <a:r>
              <a:rPr lang="en-US" dirty="0" smtClean="0">
                <a:effectLst/>
              </a:rPr>
              <a:t> Extensive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System:</a:t>
            </a:r>
            <a:r>
              <a:rPr lang="en-US" dirty="0" smtClean="0">
                <a:effectLst/>
              </a:rPr>
              <a:t> Single Source Provider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Size:</a:t>
            </a:r>
            <a:r>
              <a:rPr lang="en-US" dirty="0" smtClean="0">
                <a:effectLst/>
              </a:rPr>
              <a:t> 6680 </a:t>
            </a:r>
            <a:r>
              <a:rPr lang="en-US" dirty="0" err="1" smtClean="0">
                <a:effectLst/>
              </a:rPr>
              <a:t>sq.ft</a:t>
            </a:r>
            <a:r>
              <a:rPr lang="en-US" dirty="0" smtClean="0">
                <a:effectLst/>
              </a:rPr>
              <a:t>.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Slope:</a:t>
            </a:r>
            <a:r>
              <a:rPr lang="en-US" dirty="0" smtClean="0">
                <a:effectLst/>
              </a:rPr>
              <a:t> 1%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Access:</a:t>
            </a:r>
            <a:r>
              <a:rPr lang="en-US" dirty="0" smtClean="0">
                <a:effectLst/>
              </a:rPr>
              <a:t> Accessible, Private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Submitted by:</a:t>
            </a:r>
            <a:r>
              <a:rPr lang="en-US" dirty="0" smtClean="0">
                <a:effectLst/>
              </a:rPr>
              <a:t> WESTON?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Designers/Manufacturers of Record: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Installation: WESTON?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Planting Design Contributor: Savannah College of Art and Design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Modular </a:t>
            </a:r>
            <a:r>
              <a:rPr lang="en-US" dirty="0" err="1" smtClean="0">
                <a:effectLst/>
              </a:rPr>
              <a:t>Greenroof</a:t>
            </a:r>
            <a:r>
              <a:rPr lang="en-US" dirty="0" smtClean="0">
                <a:effectLst/>
              </a:rPr>
              <a:t> System: </a:t>
            </a:r>
            <a:r>
              <a:rPr lang="en-US" dirty="0" err="1" smtClean="0">
                <a:effectLst/>
              </a:rPr>
              <a:t>GreenGrid</a:t>
            </a:r>
            <a:r>
              <a:rPr lang="en-US" dirty="0" smtClean="0">
                <a:effectLst/>
              </a:rPr>
              <a:t>?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Plant Supplier: Saul Nurseries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Growing Medium Supplier: </a:t>
            </a:r>
            <a:r>
              <a:rPr lang="en-US" dirty="0" err="1" smtClean="0">
                <a:effectLst/>
              </a:rPr>
              <a:t>ItSaul</a:t>
            </a:r>
            <a:r>
              <a:rPr lang="en-US" dirty="0" smtClean="0">
                <a:effectLst/>
              </a:rPr>
              <a:t> Natural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1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large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enus"/>
              </a:rPr>
              <a:t>genus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Flowering plant"/>
              </a:rPr>
              <a:t>flowering plants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family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rassulaceae"/>
              </a:rPr>
              <a:t>Crassulaceae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members of which are commonly known as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stonecrops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genus has been described as containing up to 600 species 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[2]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leaf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ucculents"/>
              </a:rPr>
              <a:t>succulents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are found throughout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Northern Hemisphere"/>
              </a:rPr>
              <a:t>Northern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Northern Hemisphere"/>
              </a:rPr>
              <a:t> Hemisphere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varying from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Annual plant"/>
              </a:rPr>
              <a:t>annual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creeping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Herbaceous plant"/>
              </a:rPr>
              <a:t>herbs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Shrub"/>
              </a:rPr>
              <a:t>shrubs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plants have water-storing leaves. The flowers usually have five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Petals"/>
              </a:rPr>
              <a:t>petals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seldom four or six. There are typically twice as many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Stamen"/>
              </a:rPr>
              <a:t>stamens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Petals"/>
              </a:rPr>
              <a:t>petals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 article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J.W.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Winco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one of many businesses stepping up to make a difference in their local watershed. They are major supplier of standard industrial machine components in New Berlin, Wisconsin, and recently completed installation of a green roof system on its manufacturing facility.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MMSD funding covered 29% of the cost of the project. This 15,800 square foot green roof is now one of the largest in the state, and is capturing over 18,000 gallons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stormwater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during a 1-inch event. The sedum used on the roof was grown locally by Hanging Gardens.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green roof will now greatly reduce heating and cooling costs, lower energy usage, improve air quality, increase urban green space, extend the roof life and reduce J.W.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Winco’s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stormwater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 paid to the city. J.W.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Winco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also working with American Rivers on retrofitting their 2 acre parking lot with a combination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bioswales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porous pavement in the coming year.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See more at: http://www.americanrivers.org/blog/business-case-sustainability/#sthash.RPtmy2Lw.dpuf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0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Lambeth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district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entral London"/>
              </a:rPr>
              <a:t>Central London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England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 roof above a meeting room at Roots and Shoots. Its aim was to improve local biodiversity.  The roof has a substrate of brown rubble, and very little was actually planted; most of the green that can be seen on the roof has self seeded.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0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aban Dance Centre"/>
              </a:rPr>
              <a:t>Wikipedia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aban Dance Centre"/>
              </a:rPr>
              <a:t>Laban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contemporary dance in London, has a brown roof specifically designed to encourage the nationally rare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lack Redstart"/>
              </a:rPr>
              <a:t>black redstart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 Redstart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Phoenicurus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ochruros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small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Passerine"/>
              </a:rPr>
              <a:t>passerine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rd"/>
              </a:rPr>
              <a:t>bird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Redstart"/>
              </a:rPr>
              <a:t>redstart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genus 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hoenicurus"/>
              </a:rPr>
              <a:t>Phoenicurus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14B1-EB44-4F2F-BA46-587098C980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4"/>
            <a:ext cx="8229600" cy="976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859155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Used for 1000s of years</a:t>
            </a:r>
          </a:p>
          <a:p>
            <a:pPr lvl="1"/>
            <a:r>
              <a:rPr lang="en-US" dirty="0" smtClean="0"/>
              <a:t>Cool buildings in Africa</a:t>
            </a:r>
          </a:p>
          <a:p>
            <a:pPr lvl="1"/>
            <a:r>
              <a:rPr lang="en-US" dirty="0" smtClean="0"/>
              <a:t>Retain heat for Vikings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2300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www.2championroofing.com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023"/>
            <a:ext cx="9144000" cy="609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Trays - Sedum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03605" y="6517734"/>
            <a:ext cx="175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ww1.prweb.com</a:t>
            </a:r>
          </a:p>
        </p:txBody>
      </p:sp>
    </p:spTree>
    <p:extLst>
      <p:ext uri="{BB962C8B-B14F-4D97-AF65-F5344CB8AC3E}">
        <p14:creationId xmlns:p14="http://schemas.microsoft.com/office/powerpoint/2010/main" val="1682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mericanrivers.org/wp-content/uploads/2013/10/Sedum-green-roof-after-install-sean-fol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3959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Sedum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70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www.americanrivers.org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3567" y="5867400"/>
            <a:ext cx="9116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J.W. </a:t>
            </a:r>
            <a:r>
              <a:rPr lang="en-US" sz="2000" dirty="0" err="1" smtClean="0">
                <a:solidFill>
                  <a:schemeClr val="bg1"/>
                </a:solidFill>
              </a:rPr>
              <a:t>Winco</a:t>
            </a:r>
            <a:r>
              <a:rPr lang="en-US" sz="2000" dirty="0" smtClean="0">
                <a:solidFill>
                  <a:schemeClr val="bg1"/>
                </a:solidFill>
              </a:rPr>
              <a:t> (New Berlin, WI) 15,800 ft2 green roof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Captures &gt;18,000 </a:t>
            </a:r>
            <a:r>
              <a:rPr lang="en-US" sz="2000" dirty="0">
                <a:solidFill>
                  <a:schemeClr val="bg1"/>
                </a:solidFill>
              </a:rPr>
              <a:t>gallons </a:t>
            </a:r>
            <a:r>
              <a:rPr lang="en-US" sz="2000" dirty="0" smtClean="0">
                <a:solidFill>
                  <a:schemeClr val="bg1"/>
                </a:solidFill>
              </a:rPr>
              <a:t>during </a:t>
            </a:r>
            <a:r>
              <a:rPr lang="en-US" sz="2000" dirty="0">
                <a:solidFill>
                  <a:schemeClr val="bg1"/>
                </a:solidFill>
              </a:rPr>
              <a:t>1-inch </a:t>
            </a:r>
            <a:r>
              <a:rPr lang="en-US" sz="2000" dirty="0" smtClean="0">
                <a:solidFill>
                  <a:schemeClr val="bg1"/>
                </a:solidFill>
              </a:rPr>
              <a:t>rainfall event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Reduces heating and cooling, improves air quality, extends roof life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Meadow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882"/>
            <a:ext cx="9144000" cy="6081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2200" y="0"/>
            <a:ext cx="2911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greenroofmalmo.files.wordpress.com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07643" y="791678"/>
            <a:ext cx="527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Augustenborg</a:t>
            </a:r>
            <a:r>
              <a:rPr lang="en-US" dirty="0"/>
              <a:t> Botanical Roof Garden, </a:t>
            </a:r>
            <a:r>
              <a:rPr lang="en-US" dirty="0" smtClean="0"/>
              <a:t>Malmo, Sweden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Meadow</a:t>
            </a:r>
            <a:endParaRPr lang="en-US" dirty="0"/>
          </a:p>
        </p:txBody>
      </p:sp>
      <p:pic>
        <p:nvPicPr>
          <p:cNvPr id="3074" name="Picture 2" descr="http://photobotanic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hotobotanic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hotobotanic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3082" name="Picture 10" descr="http://photobotanic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dn.c.photoshelter.com/img-get/I0000m_1m6ZUQzec/s/860/860/holt-926-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42680"/>
            <a:ext cx="8862673" cy="59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312" y="1062814"/>
            <a:ext cx="175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Home, California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51812" y="22375"/>
            <a:ext cx="196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cdn.c.photoshelter.com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84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2"/>
            <a:ext cx="9136930" cy="6852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Brown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2018" y="-6285"/>
            <a:ext cx="1314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blog.emap.com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0146" y="6211669"/>
            <a:ext cx="3236784" cy="64633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</a:rPr>
              <a:t>Lambeth</a:t>
            </a:r>
            <a:r>
              <a:rPr lang="en-US" dirty="0" smtClean="0">
                <a:latin typeface="Arial" panose="020B0604020202020204" pitchFamily="34" charset="0"/>
              </a:rPr>
              <a:t>, Central London, UK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Brown ruble substrate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-mTdCQEWFjD8/TjAdkQl-aOI/AAAAAAAAAZE/N6uzY1hhAAg/w1024-h683-no/Laban+27+07+11+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56025" cy="61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63824" y="818346"/>
            <a:ext cx="4292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Laban Dance Center, London England</a:t>
            </a:r>
          </a:p>
          <a:p>
            <a:r>
              <a:rPr lang="en-US" dirty="0" smtClean="0"/>
              <a:t>Designed to encourage Black </a:t>
            </a:r>
            <a:r>
              <a:rPr lang="en-US" dirty="0" smtClean="0"/>
              <a:t>Redstart (bird)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58796" y="0"/>
            <a:ext cx="13781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plus.google.com</a:t>
            </a:r>
          </a:p>
        </p:txBody>
      </p:sp>
    </p:spTree>
    <p:extLst>
      <p:ext uri="{BB962C8B-B14F-4D97-AF65-F5344CB8AC3E}">
        <p14:creationId xmlns:p14="http://schemas.microsoft.com/office/powerpoint/2010/main" val="30665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Semi-Intensive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25 % (roof area) of substrate </a:t>
            </a:r>
            <a:br>
              <a:rPr lang="en-US" dirty="0" smtClean="0"/>
            </a:br>
            <a:r>
              <a:rPr lang="en-US" dirty="0" smtClean="0"/>
              <a:t>above (or below) 6”</a:t>
            </a:r>
          </a:p>
          <a:p>
            <a:r>
              <a:rPr lang="en-US" dirty="0" smtClean="0"/>
              <a:t>100 – 250 mm substrate</a:t>
            </a:r>
          </a:p>
          <a:p>
            <a:pPr lvl="1"/>
            <a:r>
              <a:rPr lang="en-US" dirty="0" smtClean="0"/>
              <a:t>Greater diversity of plants, compared to extensive</a:t>
            </a:r>
          </a:p>
          <a:p>
            <a:pPr lvl="1"/>
            <a:r>
              <a:rPr lang="en-US" dirty="0" smtClean="0"/>
              <a:t>Still focused on </a:t>
            </a:r>
          </a:p>
          <a:p>
            <a:pPr lvl="2"/>
            <a:r>
              <a:rPr lang="en-US" dirty="0" smtClean="0"/>
              <a:t>low maintenance plants</a:t>
            </a:r>
          </a:p>
          <a:p>
            <a:pPr lvl="2"/>
            <a:r>
              <a:rPr lang="en-US" dirty="0" smtClean="0"/>
              <a:t>Lower weight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reeningthecity.files.wordpress.com/2008/07/01-xeroflojap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3273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Semi-Intensive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3646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greeningthecity.files.wordpress.com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143000"/>
            <a:ext cx="104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917972"/>
            <a:ext cx="7802880" cy="585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Semi-Intensive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0273" y="6382732"/>
            <a:ext cx="220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www.greenroofs.com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012" y="990600"/>
            <a:ext cx="24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Chicago City Hall (2001)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Roof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life of </a:t>
            </a:r>
            <a:r>
              <a:rPr lang="en-US" dirty="0" smtClean="0"/>
              <a:t>roof membranes</a:t>
            </a:r>
            <a:endParaRPr lang="en-US" dirty="0" smtClean="0"/>
          </a:p>
          <a:p>
            <a:pPr lvl="1"/>
            <a:r>
              <a:rPr lang="en-US" dirty="0" smtClean="0"/>
              <a:t>Reduce UV &amp; Mechanical damage</a:t>
            </a:r>
          </a:p>
          <a:p>
            <a:pPr lvl="1"/>
            <a:r>
              <a:rPr lang="en-US" dirty="0" smtClean="0"/>
              <a:t>2 – 3 times greater life span</a:t>
            </a:r>
          </a:p>
          <a:p>
            <a:pPr lvl="2"/>
            <a:r>
              <a:rPr lang="en-US" dirty="0" smtClean="0"/>
              <a:t>Roof can last building life time</a:t>
            </a:r>
          </a:p>
          <a:p>
            <a:r>
              <a:rPr lang="en-US" dirty="0" smtClean="0"/>
              <a:t>Energy </a:t>
            </a:r>
            <a:r>
              <a:rPr lang="en-US" dirty="0" smtClean="0"/>
              <a:t>savings</a:t>
            </a:r>
            <a:endParaRPr lang="en-US" dirty="0" smtClean="0"/>
          </a:p>
          <a:p>
            <a:pPr lvl="1"/>
            <a:r>
              <a:rPr lang="en-US" dirty="0" smtClean="0"/>
              <a:t>Can reduce air conditioning needs by up to 75 %</a:t>
            </a:r>
          </a:p>
          <a:p>
            <a:pPr lvl="2"/>
            <a:r>
              <a:rPr lang="en-US" dirty="0" smtClean="0"/>
              <a:t>Better Insulated</a:t>
            </a:r>
          </a:p>
          <a:p>
            <a:pPr lvl="2"/>
            <a:r>
              <a:rPr lang="en-US" dirty="0" smtClean="0"/>
              <a:t>Evapotranspiration cooling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Intensive</a:t>
            </a:r>
          </a:p>
          <a:p>
            <a:pPr lvl="1"/>
            <a:r>
              <a:rPr lang="en-US" dirty="0" smtClean="0"/>
              <a:t>Like a garden</a:t>
            </a:r>
          </a:p>
          <a:p>
            <a:r>
              <a:rPr lang="en-US" dirty="0" smtClean="0"/>
              <a:t>Extensive</a:t>
            </a:r>
          </a:p>
          <a:p>
            <a:pPr lvl="1"/>
            <a:r>
              <a:rPr lang="en-US" dirty="0" smtClean="0"/>
              <a:t>Sl</a:t>
            </a:r>
            <a:r>
              <a:rPr lang="en-US" dirty="0" smtClean="0"/>
              <a:t>ow </a:t>
            </a:r>
            <a:r>
              <a:rPr lang="en-US" dirty="0" smtClean="0"/>
              <a:t>Growing, Stress-tolerant plants</a:t>
            </a:r>
          </a:p>
          <a:p>
            <a:r>
              <a:rPr lang="en-US" dirty="0" smtClean="0"/>
              <a:t>Semi-Intensive</a:t>
            </a:r>
          </a:p>
          <a:p>
            <a:pPr lvl="1"/>
            <a:r>
              <a:rPr lang="en-US" dirty="0" smtClean="0"/>
              <a:t>In-between</a:t>
            </a:r>
            <a:endParaRPr lang="en-US" dirty="0"/>
          </a:p>
        </p:txBody>
      </p:sp>
      <p:pic>
        <p:nvPicPr>
          <p:cNvPr id="1026" name="Picture 2" descr="http://cdnimg.visualizeus.com/thumbs/0e/11/architecture,arquitectura,cubiertavegetal,grass,greenroof,hierba-0e113b32b5c4764136d8e2d4b9cadf70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762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38" y="6488668"/>
            <a:ext cx="1961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cdnimg.visualizeus.com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22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dirty="0" smtClean="0"/>
              <a:t>storm </a:t>
            </a:r>
            <a:r>
              <a:rPr lang="en-US" dirty="0" smtClean="0"/>
              <a:t>water </a:t>
            </a:r>
          </a:p>
          <a:p>
            <a:pPr lvl="1"/>
            <a:r>
              <a:rPr lang="en-US" dirty="0" smtClean="0"/>
              <a:t>Less costly than traditional systems</a:t>
            </a:r>
          </a:p>
          <a:p>
            <a:r>
              <a:rPr lang="en-US" dirty="0" smtClean="0"/>
              <a:t>Reduce urban heat island effect</a:t>
            </a:r>
          </a:p>
          <a:p>
            <a:r>
              <a:rPr lang="en-US" dirty="0" smtClean="0"/>
              <a:t>Meet </a:t>
            </a:r>
            <a:r>
              <a:rPr lang="en-US" dirty="0" smtClean="0"/>
              <a:t>green </a:t>
            </a:r>
            <a:r>
              <a:rPr lang="en-US" dirty="0" smtClean="0"/>
              <a:t>building standards</a:t>
            </a:r>
          </a:p>
          <a:p>
            <a:r>
              <a:rPr lang="en-US" dirty="0" smtClean="0"/>
              <a:t>Meet planning requirements</a:t>
            </a:r>
          </a:p>
          <a:p>
            <a:r>
              <a:rPr lang="en-US" dirty="0" smtClean="0"/>
              <a:t>Some construction wastes can be incorporated into substrate</a:t>
            </a:r>
          </a:p>
          <a:p>
            <a:r>
              <a:rPr lang="en-US" dirty="0" smtClean="0"/>
              <a:t>Increase </a:t>
            </a:r>
            <a:r>
              <a:rPr lang="en-US" dirty="0" smtClean="0"/>
              <a:t>property value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/>
              <a:t>of green roof</a:t>
            </a:r>
          </a:p>
          <a:p>
            <a:r>
              <a:rPr lang="en-US" dirty="0" smtClean="0"/>
              <a:t>Extra support structure (Intensive)</a:t>
            </a:r>
            <a:endParaRPr lang="en-US" dirty="0"/>
          </a:p>
          <a:p>
            <a:r>
              <a:rPr lang="en-US" dirty="0" smtClean="0"/>
              <a:t>Engineering fees</a:t>
            </a:r>
            <a:endParaRPr lang="en-US" dirty="0"/>
          </a:p>
          <a:p>
            <a:r>
              <a:rPr lang="en-US" dirty="0" smtClean="0"/>
              <a:t>Pitch</a:t>
            </a:r>
            <a:r>
              <a:rPr lang="en-US" dirty="0"/>
              <a:t>, edging and roof details </a:t>
            </a:r>
            <a:endParaRPr lang="en-US" dirty="0" smtClean="0"/>
          </a:p>
          <a:p>
            <a:pPr lvl="1"/>
            <a:r>
              <a:rPr lang="en-US" dirty="0" smtClean="0"/>
              <a:t>guttering</a:t>
            </a:r>
            <a:r>
              <a:rPr lang="en-US" dirty="0"/>
              <a:t>, </a:t>
            </a:r>
            <a:r>
              <a:rPr lang="en-US" dirty="0" smtClean="0"/>
              <a:t>skylights,…</a:t>
            </a:r>
            <a:endParaRPr lang="en-US" dirty="0"/>
          </a:p>
          <a:p>
            <a:r>
              <a:rPr lang="en-US" dirty="0" smtClean="0"/>
              <a:t>Roof </a:t>
            </a:r>
            <a:r>
              <a:rPr lang="en-US" dirty="0" smtClean="0"/>
              <a:t>Size</a:t>
            </a:r>
            <a:endParaRPr lang="en-US" dirty="0" smtClean="0"/>
          </a:p>
          <a:p>
            <a:pPr lvl="1"/>
            <a:r>
              <a:rPr lang="en-US" dirty="0" smtClean="0"/>
              <a:t>economy </a:t>
            </a:r>
            <a:r>
              <a:rPr lang="en-US" dirty="0"/>
              <a:t>of </a:t>
            </a:r>
            <a:r>
              <a:rPr lang="en-US" dirty="0" smtClean="0"/>
              <a:t>scale</a:t>
            </a:r>
            <a:endParaRPr lang="en-US" dirty="0"/>
          </a:p>
          <a:p>
            <a:r>
              <a:rPr lang="en-US" dirty="0" smtClean="0"/>
              <a:t>Time </a:t>
            </a:r>
            <a:r>
              <a:rPr lang="en-US" dirty="0"/>
              <a:t>of year and type of planting</a:t>
            </a:r>
          </a:p>
          <a:p>
            <a:r>
              <a:rPr lang="en-US" dirty="0" smtClean="0"/>
              <a:t>Building </a:t>
            </a:r>
            <a:r>
              <a:rPr lang="en-US" dirty="0"/>
              <a:t>height </a:t>
            </a:r>
            <a:r>
              <a:rPr lang="en-US" dirty="0" smtClean="0"/>
              <a:t> - Crane</a:t>
            </a:r>
            <a:endParaRPr lang="en-US" dirty="0"/>
          </a:p>
          <a:p>
            <a:r>
              <a:rPr lang="en-US" dirty="0" smtClean="0"/>
              <a:t>Maintenance</a:t>
            </a:r>
            <a:r>
              <a:rPr lang="en-US" dirty="0"/>
              <a:t>, irrigation and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 much as 2x cost of waterproofing &amp; insulating standard roof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05000" y="2707342"/>
            <a:ext cx="5060461" cy="3401539"/>
            <a:chOff x="3733800" y="3001847"/>
            <a:chExt cx="5060461" cy="3401539"/>
          </a:xfrm>
        </p:grpSpPr>
        <p:pic>
          <p:nvPicPr>
            <p:cNvPr id="6" name="Picture 2" descr="http://assets.nydailynews.com/polopoly_fs/1.389573!/img/httpImage/image.jpg_gen/derivatives/landscape_635/alg-green-roof-jp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001847"/>
              <a:ext cx="5060461" cy="337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272671" y="6095609"/>
              <a:ext cx="1931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assets.nydailynews.com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3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removal of unwanted weeds </a:t>
            </a:r>
            <a:r>
              <a:rPr lang="en-US" dirty="0" smtClean="0"/>
              <a:t>&amp; saplings</a:t>
            </a:r>
            <a:endParaRPr lang="en-US" dirty="0"/>
          </a:p>
          <a:p>
            <a:r>
              <a:rPr lang="en-US" dirty="0" smtClean="0"/>
              <a:t>Annual </a:t>
            </a:r>
            <a:r>
              <a:rPr lang="en-US" dirty="0"/>
              <a:t>clearing of drainage outlets </a:t>
            </a:r>
          </a:p>
          <a:p>
            <a:pPr lvl="1"/>
            <a:r>
              <a:rPr lang="en-US" dirty="0" smtClean="0"/>
              <a:t>Same as traditional roofs</a:t>
            </a:r>
            <a:endParaRPr lang="en-US" dirty="0"/>
          </a:p>
          <a:p>
            <a:r>
              <a:rPr lang="en-US" dirty="0" smtClean="0"/>
              <a:t>Irrigation in case of drought</a:t>
            </a:r>
          </a:p>
          <a:p>
            <a:endParaRPr lang="en-US" dirty="0"/>
          </a:p>
          <a:p>
            <a:r>
              <a:rPr lang="en-US" dirty="0" smtClean="0"/>
              <a:t>Best to pay installer maintain for ~2 years, until plants established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green roofs fall within load of standard roofs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22724"/>
              </p:ext>
            </p:extLst>
          </p:nvPr>
        </p:nvGraphicFramePr>
        <p:xfrm>
          <a:off x="1143000" y="2743200"/>
          <a:ext cx="6096000" cy="247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 per area (kg/m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Gravel Surface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90 - 150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Paving Slabs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160 - 220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green roof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60 - 150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Intensive green roof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200 - 500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pitch is possible</a:t>
            </a:r>
          </a:p>
          <a:p>
            <a:pPr lvl="1"/>
            <a:r>
              <a:rPr lang="en-US" dirty="0" smtClean="0"/>
              <a:t>Above 9.5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care must be take to keep substrate in place and retain water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Cross </a:t>
            </a:r>
            <a:r>
              <a:rPr lang="en-US" dirty="0" smtClean="0">
                <a:sym typeface="Symbol" panose="05050102010706020507" pitchFamily="18" charset="2"/>
              </a:rPr>
              <a:t>battens </a:t>
            </a:r>
            <a:r>
              <a:rPr lang="en-US" dirty="0" smtClean="0">
                <a:sym typeface="Symbol" panose="05050102010706020507" pitchFamily="18" charset="2"/>
              </a:rPr>
              <a:t>can be used up to 35</a:t>
            </a:r>
          </a:p>
          <a:p>
            <a:pPr lvl="2"/>
            <a:r>
              <a:rPr lang="en-US" dirty="0" smtClean="0"/>
              <a:t>Closer together as pitch increases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00300" y="3846611"/>
            <a:ext cx="4343400" cy="2630389"/>
            <a:chOff x="4495800" y="3763963"/>
            <a:chExt cx="4343400" cy="2630389"/>
          </a:xfrm>
        </p:grpSpPr>
        <p:pic>
          <p:nvPicPr>
            <p:cNvPr id="3074" name="Picture 2" descr="http://node1.ecogeek-cdn.net/ecogeek/images/stories/goatsonroof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" t="7814" r="854" b="5007"/>
            <a:stretch/>
          </p:blipFill>
          <p:spPr bwMode="auto">
            <a:xfrm>
              <a:off x="4495800" y="3763963"/>
              <a:ext cx="43434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933614" y="6086575"/>
              <a:ext cx="19055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node1.ecogeek-cdn.net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6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32912" y="345047"/>
            <a:ext cx="5245299" cy="6180576"/>
            <a:chOff x="3832912" y="345047"/>
            <a:chExt cx="5245299" cy="6180576"/>
          </a:xfrm>
        </p:grpSpPr>
        <p:pic>
          <p:nvPicPr>
            <p:cNvPr id="7" name="Picture 4" descr="http://www.greenroofplan.com/wp-content/uploads/2010/07/intensive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97"/>
            <a:stretch/>
          </p:blipFill>
          <p:spPr bwMode="auto">
            <a:xfrm>
              <a:off x="3832912" y="345047"/>
              <a:ext cx="5158688" cy="613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076188" y="6217846"/>
              <a:ext cx="20020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www.greenroofplan.com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1148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Vegetation</a:t>
            </a:r>
          </a:p>
          <a:p>
            <a:r>
              <a:rPr lang="en-US" dirty="0" smtClean="0"/>
              <a:t>Substrate</a:t>
            </a:r>
          </a:p>
          <a:p>
            <a:r>
              <a:rPr lang="en-US" dirty="0" smtClean="0"/>
              <a:t>Drainage / </a:t>
            </a:r>
            <a:r>
              <a:rPr lang="en-US" dirty="0" smtClean="0"/>
              <a:t>Aeration / Water </a:t>
            </a:r>
            <a:r>
              <a:rPr lang="en-US" dirty="0" smtClean="0"/>
              <a:t>Storage / Root Barrier</a:t>
            </a:r>
          </a:p>
          <a:p>
            <a:r>
              <a:rPr lang="en-US" dirty="0" smtClean="0"/>
              <a:t>Insulation</a:t>
            </a:r>
          </a:p>
          <a:p>
            <a:r>
              <a:rPr lang="en-US" dirty="0" smtClean="0"/>
              <a:t>Membrane Protection &amp; Root Barrier</a:t>
            </a:r>
          </a:p>
          <a:p>
            <a:r>
              <a:rPr lang="en-US" dirty="0" smtClean="0"/>
              <a:t>Roofing Membrane</a:t>
            </a:r>
          </a:p>
          <a:p>
            <a:r>
              <a:rPr lang="en-US" dirty="0" smtClean="0"/>
              <a:t>Structural Support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76188" y="6217846"/>
            <a:ext cx="2002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www.greenroofplan.com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6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Pre-grown Mats</a:t>
            </a:r>
          </a:p>
          <a:p>
            <a:pPr lvl="1"/>
            <a:r>
              <a:rPr lang="en-US" dirty="0" smtClean="0"/>
              <a:t>Cover established fast, highest cost, low diversity</a:t>
            </a:r>
          </a:p>
          <a:p>
            <a:r>
              <a:rPr lang="en-US" dirty="0" smtClean="0"/>
              <a:t>Plugs</a:t>
            </a:r>
          </a:p>
          <a:p>
            <a:pPr lvl="1"/>
            <a:r>
              <a:rPr lang="en-US" dirty="0" smtClean="0"/>
              <a:t>Lower cost, cover takes a bit longer, some plants may not be available</a:t>
            </a:r>
          </a:p>
          <a:p>
            <a:r>
              <a:rPr lang="en-US" dirty="0" smtClean="0"/>
              <a:t>Seeds or cuttings</a:t>
            </a:r>
          </a:p>
          <a:p>
            <a:pPr lvl="1"/>
            <a:r>
              <a:rPr lang="en-US" dirty="0" smtClean="0"/>
              <a:t>Low cost, 1-3 years to establish, sow in fall/spring</a:t>
            </a:r>
            <a:endParaRPr lang="en-US" dirty="0"/>
          </a:p>
          <a:p>
            <a:r>
              <a:rPr lang="en-US" dirty="0" smtClean="0"/>
              <a:t>Natural Colonization</a:t>
            </a:r>
          </a:p>
          <a:p>
            <a:pPr lvl="1"/>
            <a:r>
              <a:rPr lang="en-US" dirty="0" smtClean="0"/>
              <a:t>Lowest cost, high biodiversity, aesthetics may suffer, longest time to establish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3810000" cy="4906963"/>
          </a:xfrm>
        </p:spPr>
        <p:txBody>
          <a:bodyPr/>
          <a:lstStyle/>
          <a:p>
            <a:r>
              <a:rPr lang="en-US" dirty="0" smtClean="0"/>
              <a:t>Modular</a:t>
            </a:r>
          </a:p>
          <a:p>
            <a:pPr lvl="1"/>
            <a:r>
              <a:rPr lang="en-US" dirty="0" smtClean="0"/>
              <a:t>Trays</a:t>
            </a:r>
          </a:p>
          <a:p>
            <a:r>
              <a:rPr lang="en-US" dirty="0" smtClean="0"/>
              <a:t>Layers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18068"/>
            <a:ext cx="459343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1836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www.vegetalid.us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0025" y="6257835"/>
            <a:ext cx="81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Trays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3756680"/>
            <a:ext cx="4676775" cy="31146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ESRI Canada - Garden in the Sky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7755"/>
            <a:ext cx="4676775" cy="3114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8456"/>
            <a:ext cx="220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www.greenroofs.com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439915"/>
            <a:ext cx="91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Trays!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32912" y="345047"/>
            <a:ext cx="5245299" cy="6180576"/>
            <a:chOff x="3832912" y="345047"/>
            <a:chExt cx="5245299" cy="6180576"/>
          </a:xfrm>
        </p:grpSpPr>
        <p:pic>
          <p:nvPicPr>
            <p:cNvPr id="2052" name="Picture 4" descr="http://www.greenroofplan.com/wp-content/uploads/2010/07/intensive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97"/>
            <a:stretch/>
          </p:blipFill>
          <p:spPr bwMode="auto">
            <a:xfrm>
              <a:off x="3832912" y="345047"/>
              <a:ext cx="5158688" cy="613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076188" y="6217846"/>
              <a:ext cx="20020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www.greenroofplan.com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4"/>
            <a:ext cx="5791200" cy="976256"/>
          </a:xfrm>
        </p:spPr>
        <p:txBody>
          <a:bodyPr>
            <a:normAutofit/>
          </a:bodyPr>
          <a:lstStyle/>
          <a:p>
            <a:r>
              <a:rPr lang="en-US" dirty="0"/>
              <a:t>Intensive (6</a:t>
            </a:r>
            <a:r>
              <a:rPr lang="en-US" dirty="0" smtClean="0"/>
              <a:t>”+)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657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150+ mm layer substrate </a:t>
            </a:r>
          </a:p>
          <a:p>
            <a:r>
              <a:rPr lang="en-US" dirty="0" smtClean="0"/>
              <a:t>Plants, vegetables, shrubs, trees,…</a:t>
            </a:r>
          </a:p>
          <a:p>
            <a:r>
              <a:rPr lang="en-US" dirty="0" smtClean="0"/>
              <a:t>Frequent maintenance needed</a:t>
            </a:r>
          </a:p>
          <a:p>
            <a:r>
              <a:rPr lang="en-US" dirty="0" smtClean="0"/>
              <a:t>Heavy</a:t>
            </a:r>
          </a:p>
          <a:p>
            <a:r>
              <a:rPr lang="en-US" dirty="0" smtClean="0"/>
              <a:t>Provide a “park” where land is too expensive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575"/>
            <a:ext cx="9144000" cy="606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00672" y="6400800"/>
            <a:ext cx="181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www.hvcnyc.com</a:t>
            </a:r>
          </a:p>
        </p:txBody>
      </p:sp>
    </p:spTree>
    <p:extLst>
      <p:ext uri="{BB962C8B-B14F-4D97-AF65-F5344CB8AC3E}">
        <p14:creationId xmlns:p14="http://schemas.microsoft.com/office/powerpoint/2010/main" val="12760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00" t="13847" r="21250" b="4615"/>
          <a:stretch/>
        </p:blipFill>
        <p:spPr>
          <a:xfrm>
            <a:off x="0" y="-16213"/>
            <a:ext cx="9144000" cy="6874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867400"/>
            <a:ext cx="2998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Lincoln Center, NYC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0739" y="6474528"/>
            <a:ext cx="282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geosyntheticsmagazine.com</a:t>
            </a:r>
          </a:p>
        </p:txBody>
      </p:sp>
    </p:spTree>
    <p:extLst>
      <p:ext uri="{BB962C8B-B14F-4D97-AF65-F5344CB8AC3E}">
        <p14:creationId xmlns:p14="http://schemas.microsoft.com/office/powerpoint/2010/main" val="30362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Center, NYC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83" t="11499" r="20833" b="5918"/>
          <a:stretch/>
        </p:blipFill>
        <p:spPr>
          <a:xfrm>
            <a:off x="562873" y="838200"/>
            <a:ext cx="8018253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295400"/>
            <a:ext cx="96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Geocells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60739" y="6474528"/>
            <a:ext cx="282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geosyntheticsmagazine.com</a:t>
            </a:r>
          </a:p>
        </p:txBody>
      </p:sp>
    </p:spTree>
    <p:extLst>
      <p:ext uri="{BB962C8B-B14F-4D97-AF65-F5344CB8AC3E}">
        <p14:creationId xmlns:p14="http://schemas.microsoft.com/office/powerpoint/2010/main" val="38869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50" t="17692" r="22083" b="275"/>
          <a:stretch/>
        </p:blipFill>
        <p:spPr>
          <a:xfrm>
            <a:off x="228993" y="47009"/>
            <a:ext cx="8686014" cy="6810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5" y="47009"/>
            <a:ext cx="2998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Lincoln Center, NYC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0739" y="6474528"/>
            <a:ext cx="282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geosyntheticsmagazine.com</a:t>
            </a:r>
          </a:p>
        </p:txBody>
      </p:sp>
    </p:spTree>
    <p:extLst>
      <p:ext uri="{BB962C8B-B14F-4D97-AF65-F5344CB8AC3E}">
        <p14:creationId xmlns:p14="http://schemas.microsoft.com/office/powerpoint/2010/main" val="19563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" y="583996"/>
            <a:ext cx="9144000" cy="62785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Intensive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99" y="6532155"/>
            <a:ext cx="1752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www.greenroofs.com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914400"/>
            <a:ext cx="290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Baltimore Convention Center</a:t>
            </a:r>
          </a:p>
        </p:txBody>
      </p:sp>
    </p:spTree>
    <p:extLst>
      <p:ext uri="{BB962C8B-B14F-4D97-AF65-F5344CB8AC3E}">
        <p14:creationId xmlns:p14="http://schemas.microsoft.com/office/powerpoint/2010/main" val="39318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534588" cy="9144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Intensive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99" y="6532155"/>
            <a:ext cx="1752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www.greenroofs.com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724400"/>
            <a:ext cx="2389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Yale University </a:t>
            </a:r>
            <a:endParaRPr lang="en-US" dirty="0" smtClean="0"/>
          </a:p>
          <a:p>
            <a:pPr algn="ctr"/>
            <a:r>
              <a:rPr lang="en-US" dirty="0" err="1" smtClean="0"/>
              <a:t>Smilow</a:t>
            </a:r>
            <a:r>
              <a:rPr lang="en-US" dirty="0" smtClean="0"/>
              <a:t> </a:t>
            </a:r>
            <a:r>
              <a:rPr lang="en-US" dirty="0"/>
              <a:t>Cancer Hospital</a:t>
            </a:r>
          </a:p>
        </p:txBody>
      </p:sp>
    </p:spTree>
    <p:extLst>
      <p:ext uri="{BB962C8B-B14F-4D97-AF65-F5344CB8AC3E}">
        <p14:creationId xmlns:p14="http://schemas.microsoft.com/office/powerpoint/2010/main" val="2185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(≤4”)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Sedum Roof</a:t>
            </a:r>
          </a:p>
          <a:p>
            <a:pPr lvl="1"/>
            <a:r>
              <a:rPr lang="en-US" dirty="0" smtClean="0"/>
              <a:t>20-100 mm substrate </a:t>
            </a:r>
            <a:endParaRPr lang="en-US" dirty="0" smtClean="0"/>
          </a:p>
          <a:p>
            <a:pPr lvl="2"/>
            <a:r>
              <a:rPr lang="en-US" dirty="0" smtClean="0"/>
              <a:t>cuttings </a:t>
            </a:r>
            <a:r>
              <a:rPr lang="en-US" dirty="0"/>
              <a:t>or </a:t>
            </a:r>
            <a:r>
              <a:rPr lang="en-US" dirty="0" smtClean="0"/>
              <a:t>plugs, </a:t>
            </a:r>
            <a:r>
              <a:rPr lang="en-US" dirty="0" smtClean="0"/>
              <a:t>or pre-grown mats </a:t>
            </a:r>
            <a:endParaRPr lang="en-US" dirty="0" smtClean="0"/>
          </a:p>
          <a:p>
            <a:r>
              <a:rPr lang="en-US" dirty="0" smtClean="0"/>
              <a:t>Meadow Roof</a:t>
            </a:r>
          </a:p>
          <a:p>
            <a:pPr lvl="1"/>
            <a:r>
              <a:rPr lang="en-US" dirty="0" smtClean="0"/>
              <a:t>70-100 mm substrate</a:t>
            </a:r>
          </a:p>
          <a:p>
            <a:pPr lvl="1"/>
            <a:r>
              <a:rPr lang="en-US" dirty="0" smtClean="0"/>
              <a:t>Dry habitat wildflower &amp; grass seed mixes</a:t>
            </a:r>
          </a:p>
          <a:p>
            <a:r>
              <a:rPr lang="en-US" dirty="0" smtClean="0"/>
              <a:t>Brown or Biodiversity Roofs</a:t>
            </a:r>
          </a:p>
          <a:p>
            <a:pPr lvl="1"/>
            <a:r>
              <a:rPr lang="en-US" dirty="0" smtClean="0"/>
              <a:t>Allow a natural habitat to develop</a:t>
            </a:r>
          </a:p>
          <a:p>
            <a:pPr lvl="1"/>
            <a:r>
              <a:rPr lang="en-US" dirty="0" smtClean="0"/>
              <a:t>Use crushed brick, leftover soils for substrate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 Roof </a:t>
            </a:r>
            <a:r>
              <a:rPr lang="en-US" dirty="0" smtClean="0"/>
              <a:t>Centre (2007) The Green Roof Pocket Guide, 2</a:t>
            </a:r>
            <a:r>
              <a:rPr lang="en-US" baseline="30000" dirty="0" smtClean="0"/>
              <a:t>nd</a:t>
            </a:r>
            <a:r>
              <a:rPr lang="en-US" dirty="0" smtClean="0"/>
              <a:t> 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Pre-Vegetated Mats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420360" cy="4249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40" y="6488668"/>
            <a:ext cx="202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www.xeroflora.com</a:t>
            </a:r>
          </a:p>
        </p:txBody>
      </p:sp>
    </p:spTree>
    <p:extLst>
      <p:ext uri="{BB962C8B-B14F-4D97-AF65-F5344CB8AC3E}">
        <p14:creationId xmlns:p14="http://schemas.microsoft.com/office/powerpoint/2010/main" val="25346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76854" cy="4953000"/>
          </a:xfrm>
        </p:spPr>
        <p:txBody>
          <a:bodyPr>
            <a:normAutofit/>
          </a:bodyPr>
          <a:lstStyle/>
          <a:p>
            <a:r>
              <a:rPr lang="en-US" dirty="0"/>
              <a:t>Modular Trays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High Museum </a:t>
            </a:r>
            <a:r>
              <a:rPr lang="en-US" sz="2400" dirty="0"/>
              <a:t>of Art</a:t>
            </a:r>
            <a:br>
              <a:rPr lang="en-US" sz="2400" dirty="0"/>
            </a:br>
            <a:r>
              <a:rPr lang="en-US" sz="2400" dirty="0" smtClean="0"/>
              <a:t>Atlanta</a:t>
            </a:r>
            <a:r>
              <a:rPr lang="en-US" sz="2400" dirty="0"/>
              <a:t>, GA, </a:t>
            </a:r>
            <a:r>
              <a:rPr lang="en-US" sz="2400" dirty="0" smtClean="0"/>
              <a:t>USA</a:t>
            </a:r>
            <a:br>
              <a:rPr lang="en-US" sz="2400" dirty="0" smtClean="0"/>
            </a:br>
            <a:r>
              <a:rPr lang="en-US" sz="2400" dirty="0" smtClean="0"/>
              <a:t>2008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54" y="0"/>
            <a:ext cx="606714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220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www.greenroofs.com</a:t>
            </a:r>
          </a:p>
        </p:txBody>
      </p:sp>
    </p:spTree>
    <p:extLst>
      <p:ext uri="{BB962C8B-B14F-4D97-AF65-F5344CB8AC3E}">
        <p14:creationId xmlns:p14="http://schemas.microsoft.com/office/powerpoint/2010/main" val="6487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7"/>
            <a:ext cx="9144000" cy="55639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70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Sedum</a:t>
            </a:r>
            <a:endParaRPr lang="en-US" dirty="0"/>
          </a:p>
        </p:txBody>
      </p:sp>
      <p:sp>
        <p:nvSpPr>
          <p:cNvPr id="6" name="AutoShape 4" descr="http://www.asla.org/2010awards/images/largescale/105_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57632" y="-21771"/>
            <a:ext cx="1454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www.asla.org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4354" y="6187272"/>
            <a:ext cx="91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Treatment </a:t>
            </a:r>
            <a:r>
              <a:rPr lang="en-US" dirty="0" smtClean="0"/>
              <a:t>Facility, New </a:t>
            </a:r>
            <a:r>
              <a:rPr lang="en-US" dirty="0"/>
              <a:t>Haven, </a:t>
            </a:r>
            <a:r>
              <a:rPr lang="en-US" dirty="0" smtClean="0"/>
              <a:t>CT</a:t>
            </a:r>
          </a:p>
          <a:p>
            <a:pPr algn="ctr"/>
            <a:r>
              <a:rPr lang="en-US" dirty="0" smtClean="0"/>
              <a:t>30,000 ft2 green roof was largest in Connecticut in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896</Words>
  <Application>Microsoft Office PowerPoint</Application>
  <PresentationFormat>On-screen Show (4:3)</PresentationFormat>
  <Paragraphs>221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Green Roofs</vt:lpstr>
      <vt:lpstr>Types</vt:lpstr>
      <vt:lpstr>Intensive (6”+)</vt:lpstr>
      <vt:lpstr>Intensive</vt:lpstr>
      <vt:lpstr>Intensive</vt:lpstr>
      <vt:lpstr>Extensive (≤4”)</vt:lpstr>
      <vt:lpstr>Pre-Vegetated Mats</vt:lpstr>
      <vt:lpstr>Modular Trays  High Museum of Art Atlanta, GA, USA 2008</vt:lpstr>
      <vt:lpstr>Sedum</vt:lpstr>
      <vt:lpstr>Modular Trays - Sedum</vt:lpstr>
      <vt:lpstr>Sedum</vt:lpstr>
      <vt:lpstr>Meadow</vt:lpstr>
      <vt:lpstr>Meadow</vt:lpstr>
      <vt:lpstr>Brown</vt:lpstr>
      <vt:lpstr>Brown</vt:lpstr>
      <vt:lpstr>Semi-Intensive</vt:lpstr>
      <vt:lpstr>Semi-Intensive</vt:lpstr>
      <vt:lpstr>Semi-Intensive</vt:lpstr>
      <vt:lpstr>Green Roof Benefits</vt:lpstr>
      <vt:lpstr>Benefits</vt:lpstr>
      <vt:lpstr>Cost Factors</vt:lpstr>
      <vt:lpstr>Cost</vt:lpstr>
      <vt:lpstr>Maintenance</vt:lpstr>
      <vt:lpstr>Structural Support</vt:lpstr>
      <vt:lpstr>Pitch</vt:lpstr>
      <vt:lpstr>Components</vt:lpstr>
      <vt:lpstr>Planting Options</vt:lpstr>
      <vt:lpstr>Installation</vt:lpstr>
      <vt:lpstr>ESRI Canada - Garden in the Sky</vt:lpstr>
      <vt:lpstr>Layers</vt:lpstr>
      <vt:lpstr>PowerPoint Presentation</vt:lpstr>
      <vt:lpstr>Lincoln Center, NYC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Everett, Jess W.</dc:creator>
  <cp:lastModifiedBy>JWE</cp:lastModifiedBy>
  <cp:revision>26</cp:revision>
  <dcterms:created xsi:type="dcterms:W3CDTF">2006-08-16T00:00:00Z</dcterms:created>
  <dcterms:modified xsi:type="dcterms:W3CDTF">2014-03-23T16:14:48Z</dcterms:modified>
</cp:coreProperties>
</file>